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59" r:id="rId4"/>
    <p:sldId id="260" r:id="rId5"/>
    <p:sldId id="263" r:id="rId6"/>
    <p:sldId id="265" r:id="rId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591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291" autoAdjust="0"/>
  </p:normalViewPr>
  <p:slideViewPr>
    <p:cSldViewPr snapToGrid="0" showGuides="1">
      <p:cViewPr varScale="1">
        <p:scale>
          <a:sx n="120" d="100"/>
          <a:sy n="120" d="100"/>
        </p:scale>
        <p:origin x="120" y="252"/>
      </p:cViewPr>
      <p:guideLst>
        <p:guide pos="3591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C54021-6772-4A57-861F-90A75A7AA084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7683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0E2EC71-EA82-4BBF-9279-07E91EB2821A}" type="datetime1">
              <a:rPr lang="ru-RU" noProof="0" smtClean="0"/>
              <a:t>27.12.2024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51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801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96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7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2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81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д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1" name="Текст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3" name="Текст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Ключевая фраза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3023092" y="4453465"/>
            <a:ext cx="6120000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6" name="Текст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+7 678-555-0128</a:t>
            </a:r>
          </a:p>
        </p:txBody>
      </p:sp>
      <p:sp>
        <p:nvSpPr>
          <p:cNvPr id="18" name="Текст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19" name="Текст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 noProof="0"/>
              <a:t>Афанасий Быков</a:t>
            </a:r>
          </a:p>
        </p:txBody>
      </p:sp>
      <p:sp>
        <p:nvSpPr>
          <p:cNvPr id="20" name="Текст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bykov@example.com</a:t>
            </a:r>
          </a:p>
        </p:txBody>
      </p:sp>
      <p:sp>
        <p:nvSpPr>
          <p:cNvPr id="22" name="Текст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Эл. почта</a:t>
            </a: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40A1271-E1E7-40AB-9552-9B4249544008}"/>
              </a:ext>
            </a:extLst>
          </p:cNvPr>
          <p:cNvSpPr/>
          <p:nvPr userDrawn="1"/>
        </p:nvSpPr>
        <p:spPr>
          <a:xfrm>
            <a:off x="3912235" y="2421953"/>
            <a:ext cx="4392000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2" name="Объект 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Объект 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4" name="Текст 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6" name="Объект 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Рисунок 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945847" y="1667974"/>
            <a:ext cx="63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5" name="Текст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6" name="Текст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0" name="Текст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1" name="Текст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2" name="Текст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4" name="Рисунок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7" name="Рисунок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3148724" y="4804366"/>
            <a:ext cx="5904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РАЗМЕТКА ТЕКСТА 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89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РАЗМЕТКА ТЕКСТА 2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2" name="Текст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89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для дву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 rtl="0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СРАВНЕНИЕ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4528201" y="1667974"/>
            <a:ext cx="316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 rtl="0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246187"/>
            <a:ext cx="4357688" cy="2161001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СЛАЙД С ДИАГРАММОЙ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6" name="Диаграмма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 rtl="0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СЛАЙД С ТАБЛИЦЕЙ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2592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3" name="Таблица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4" name="Текст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 rtl="0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БОЛЬШИМ ИЗОБРАЖЕНИЕМ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668B9DC-C6AF-45D4-BBA3-A5EF781EAB7F}"/>
              </a:ext>
            </a:extLst>
          </p:cNvPr>
          <p:cNvSpPr/>
          <p:nvPr userDrawn="1"/>
        </p:nvSpPr>
        <p:spPr>
          <a:xfrm>
            <a:off x="955041" y="1667974"/>
            <a:ext cx="10296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ультимед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ВИДЕО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16" name="Мультимедиа 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imanb1982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МИФИ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2107415"/>
            <a:ext cx="10117959" cy="2393023"/>
          </a:xfrm>
        </p:spPr>
        <p:txBody>
          <a:bodyPr rtlCol="0"/>
          <a:lstStyle/>
          <a:p>
            <a:pPr rtl="0"/>
            <a:r>
              <a:rPr lang="ru-RU" sz="6000" dirty="0" smtClean="0"/>
              <a:t>Классификация животных по фотографии</a:t>
            </a:r>
            <a:endParaRPr lang="ru-RU" sz="6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ru-RU" sz="1800" dirty="0" smtClean="0"/>
          </a:p>
          <a:p>
            <a:pPr rtl="0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П</a:t>
            </a:r>
            <a:r>
              <a:rPr lang="ru-RU" dirty="0" smtClean="0"/>
              <a:t>ровести</a:t>
            </a:r>
            <a:r>
              <a:rPr lang="ru-RU" dirty="0" smtClean="0"/>
              <a:t> исследование ИТ-решений для классификации животных по фотографии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ru-RU" dirty="0"/>
          </a:p>
          <a:p>
            <a:pPr rtl="0"/>
            <a:r>
              <a:rPr lang="ru-RU" dirty="0" smtClean="0"/>
              <a:t>В ходе исследования были изучены имеющиеся варианты решения данного вопроса</a:t>
            </a:r>
            <a:r>
              <a:rPr lang="ru-RU" dirty="0" smtClean="0"/>
              <a:t>.</a:t>
            </a:r>
          </a:p>
          <a:p>
            <a:pPr rtl="0"/>
            <a:r>
              <a:rPr lang="ru-RU" dirty="0" smtClean="0"/>
              <a:t>Определен </a:t>
            </a:r>
            <a:r>
              <a:rPr lang="ru-RU" dirty="0" err="1" smtClean="0"/>
              <a:t>датасет</a:t>
            </a:r>
            <a:r>
              <a:rPr lang="ru-RU" dirty="0" smtClean="0"/>
              <a:t> на котором будет </a:t>
            </a:r>
            <a:r>
              <a:rPr lang="ru-RU" dirty="0" err="1" smtClean="0"/>
              <a:t>дообучаться</a:t>
            </a:r>
            <a:r>
              <a:rPr lang="ru-RU" dirty="0" smtClean="0"/>
              <a:t> модель</a:t>
            </a:r>
          </a:p>
          <a:p>
            <a:pPr rtl="0"/>
            <a:r>
              <a:rPr lang="ru-RU" dirty="0" smtClean="0"/>
              <a:t>Выбрана и протестирована </a:t>
            </a:r>
            <a:r>
              <a:rPr lang="ru-RU" dirty="0" err="1" smtClean="0"/>
              <a:t>предобученная</a:t>
            </a:r>
            <a:r>
              <a:rPr lang="ru-RU" dirty="0" smtClean="0"/>
              <a:t> модель</a:t>
            </a:r>
          </a:p>
          <a:p>
            <a:pPr rtl="0"/>
            <a:r>
              <a:rPr lang="ru-RU" dirty="0" smtClean="0"/>
              <a:t>Рассмотрены варианты дальнейшей бизнес реализации</a:t>
            </a:r>
            <a:endParaRPr lang="ru-RU" dirty="0" smtClean="0"/>
          </a:p>
          <a:p>
            <a:pPr rtl="0"/>
            <a:endParaRPr lang="ru-RU" dirty="0" smtClean="0"/>
          </a:p>
          <a:p>
            <a:pPr rtl="0"/>
            <a:endParaRPr lang="ru-RU" dirty="0" smtClean="0"/>
          </a:p>
          <a:p>
            <a:pPr rtl="0"/>
            <a:endParaRPr lang="ru-RU" dirty="0" smtClean="0"/>
          </a:p>
          <a:p>
            <a:pPr rtl="0"/>
            <a:endParaRPr lang="ru-RU" dirty="0" smtClean="0"/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 sz="3200" dirty="0" smtClean="0"/>
              <a:t>Описание исходного </a:t>
            </a:r>
            <a:r>
              <a:rPr lang="ru-RU" sz="3200" dirty="0" err="1" smtClean="0"/>
              <a:t>датасета</a:t>
            </a:r>
            <a:endParaRPr lang="ru-RU" sz="32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ru-RU" dirty="0" smtClean="0"/>
              <a:t>Исходный </a:t>
            </a:r>
            <a:r>
              <a:rPr lang="ru-RU" dirty="0" err="1" smtClean="0"/>
              <a:t>датасет</a:t>
            </a:r>
            <a:r>
              <a:rPr lang="ru-RU" dirty="0" smtClean="0"/>
              <a:t> представляет собой  изображения животных с разрешение 1074</a:t>
            </a:r>
            <a:r>
              <a:rPr lang="en-US" dirty="0" smtClean="0"/>
              <a:t>x</a:t>
            </a:r>
            <a:r>
              <a:rPr lang="ru-RU" dirty="0" smtClean="0"/>
              <a:t>768  </a:t>
            </a:r>
            <a:endParaRPr lang="en-US" dirty="0" smtClean="0"/>
          </a:p>
          <a:p>
            <a:pPr rtl="0"/>
            <a:r>
              <a:rPr lang="ru-RU" dirty="0" smtClean="0"/>
              <a:t>/</a:t>
            </a:r>
            <a:r>
              <a:rPr lang="en-US" dirty="0" smtClean="0"/>
              <a:t>train – </a:t>
            </a:r>
            <a:r>
              <a:rPr lang="ru-RU" dirty="0" smtClean="0"/>
              <a:t>каталог, содержащий </a:t>
            </a:r>
            <a:r>
              <a:rPr lang="ru-RU" dirty="0" smtClean="0"/>
              <a:t>набор из</a:t>
            </a:r>
            <a:r>
              <a:rPr lang="ru-RU" dirty="0" smtClean="0"/>
              <a:t> 160 классов, 45120 изображений для тренировки</a:t>
            </a:r>
            <a:r>
              <a:rPr lang="en-US" dirty="0" smtClean="0"/>
              <a:t>;</a:t>
            </a:r>
            <a:endParaRPr lang="ru-RU" dirty="0" smtClean="0"/>
          </a:p>
          <a:p>
            <a:pPr rtl="0"/>
            <a:r>
              <a:rPr lang="ru-RU" dirty="0" smtClean="0"/>
              <a:t>/</a:t>
            </a:r>
            <a:r>
              <a:rPr lang="en-US" dirty="0" smtClean="0"/>
              <a:t>test</a:t>
            </a:r>
            <a:r>
              <a:rPr lang="ru-RU" dirty="0" smtClean="0"/>
              <a:t> – каталог, содержащий набор из 160 классов, 13010 изображений для классификации</a:t>
            </a:r>
            <a:r>
              <a:rPr lang="en-US" dirty="0" smtClean="0"/>
              <a:t>;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sz="3600" dirty="0" smtClean="0"/>
              <a:t>Описание модели и результаты полученные в ходе обучения</a:t>
            </a:r>
            <a:endParaRPr lang="ru-RU" sz="36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725076"/>
          </a:xfrm>
        </p:spPr>
        <p:txBody>
          <a:bodyPr rtlCol="0"/>
          <a:lstStyle/>
          <a:p>
            <a:pPr algn="just"/>
            <a:r>
              <a:rPr lang="ru-RU" sz="1200" dirty="0" smtClean="0"/>
              <a:t>Для работы выбрана модель </a:t>
            </a:r>
            <a:r>
              <a:rPr lang="ru-RU" sz="1200" dirty="0" err="1" smtClean="0"/>
              <a:t>EfficientNet</a:t>
            </a:r>
            <a:r>
              <a:rPr lang="en-US" sz="1200" dirty="0" smtClean="0"/>
              <a:t>B</a:t>
            </a:r>
            <a:r>
              <a:rPr lang="ru-RU" sz="1200" dirty="0" smtClean="0"/>
              <a:t>7. Архитектура </a:t>
            </a:r>
            <a:r>
              <a:rPr lang="ru-RU" sz="1200" dirty="0" err="1"/>
              <a:t>EfficientNet</a:t>
            </a:r>
            <a:r>
              <a:rPr lang="ru-RU" sz="1200" dirty="0"/>
              <a:t> представлена набором готовых к использованию моделей. Выбор зависит от требуемой точности, доступных ресурсов для обучения и разрешения входных изображений. Модели маркируются от B0 (самая простая) до B7 (самая «сильная</a:t>
            </a:r>
            <a:r>
              <a:rPr lang="ru-RU" sz="1200" dirty="0" smtClean="0"/>
              <a:t>»)</a:t>
            </a:r>
            <a:r>
              <a:rPr lang="en-US" sz="1200" dirty="0" smtClean="0"/>
              <a:t>. </a:t>
            </a:r>
            <a:r>
              <a:rPr lang="ru-RU" sz="1200" dirty="0" smtClean="0"/>
              <a:t>Ввиду </a:t>
            </a:r>
            <a:r>
              <a:rPr lang="ru-RU" sz="1200" dirty="0" err="1" smtClean="0"/>
              <a:t>ограничености</a:t>
            </a:r>
            <a:r>
              <a:rPr lang="ru-RU" sz="1200" dirty="0" smtClean="0"/>
              <a:t> по аппаратным ресурсам и времени исходный </a:t>
            </a:r>
            <a:r>
              <a:rPr lang="ru-RU" sz="1200" dirty="0" err="1" smtClean="0"/>
              <a:t>датасет</a:t>
            </a:r>
            <a:r>
              <a:rPr lang="ru-RU" sz="1200" dirty="0" smtClean="0"/>
              <a:t> был уменьшен до трех классов животных 300 изображений. При обучении были получены следующие результаты</a:t>
            </a:r>
            <a:endParaRPr lang="ru-RU" sz="12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ctr" rtl="0"/>
            <a:r>
              <a:rPr lang="ru-RU" sz="1600" dirty="0" smtClean="0"/>
              <a:t>График точности</a:t>
            </a:r>
            <a:endParaRPr lang="ru-RU" sz="1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831629" y="2738211"/>
            <a:ext cx="4183650" cy="454353"/>
          </a:xfrm>
        </p:spPr>
        <p:txBody>
          <a:bodyPr rtlCol="0"/>
          <a:lstStyle/>
          <a:p>
            <a:pPr algn="ctr" rtl="0"/>
            <a:r>
              <a:rPr lang="ru-RU" sz="1600" dirty="0" smtClean="0"/>
              <a:t>График потерь</a:t>
            </a:r>
            <a:endParaRPr lang="ru-RU" sz="16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1026" name="Picture 2" descr="https://private-user-images.githubusercontent.com/44071732/398180827-55b073a4-c623-4ace-b991-6749d5ed8601.png?jwt=eyJhbGciOiJIUzI1NiIsInR5cCI6IkpXVCJ9.eyJpc3MiOiJnaXRodWIuY29tIiwiYXVkIjoicmF3LmdpdGh1YnVzZXJjb250ZW50LmNvbSIsImtleSI6ImtleTUiLCJleHAiOjE3MzUzMDE5NTYsIm5iZiI6MTczNTMwMTY1NiwicGF0aCI6Ii80NDA3MTczMi8zOTgxODA4MjctNTViMDczYTQtYzYyMy00YWNlLWI5OTEtNjc0OWQ1ZWQ4NjAxLnBuZz9YLUFtei1BbGdvcml0aG09QVdTNC1ITUFDLVNIQTI1NiZYLUFtei1DcmVkZW50aWFsPUFLSUFWQ09EWUxTQTUzUFFLNFpBJTJGMjAyNDEyMjclMkZ1cy1lYXN0LTElMkZzMyUyRmF3czRfcmVxdWVzdCZYLUFtei1EYXRlPTIwMjQxMjI3VDEyMTQxNlomWC1BbXotRXhwaXJlcz0zMDAmWC1BbXotU2lnbmF0dXJlPWI1ZjY3ZDNkYjU4NGUwZmQzNGI5NTMwN2UwMDkwZDcyNGUyYWMxYWYwNTEzM2E1MTUwYjIxNzIyZGRiZTI5ZGUmWC1BbXotU2lnbmVkSGVhZGVycz1ob3N0In0.q9rzKY2D5RJAOzUPT-W-4WEUEe-Ib_a2By6w-8Mow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18" y="3160807"/>
            <a:ext cx="3160311" cy="2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52" y="3160807"/>
            <a:ext cx="3278701" cy="2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rivate-user-images.githubusercontent.com/44071732/398181281-bbac5560-4747-4fb3-a4b7-9095c0d832b1.png?jwt=eyJhbGciOiJIUzI1NiIsInR5cCI6IkpXVCJ9.eyJpc3MiOiJnaXRodWIuY29tIiwiYXVkIjoicmF3LmdpdGh1YnVzZXJjb250ZW50LmNvbSIsImtleSI6ImtleTUiLCJleHAiOjE3MzUzMDI1NDQsIm5iZiI6MTczNTMwMjI0NCwicGF0aCI6Ii80NDA3MTczMi8zOTgxODEyODEtYmJhYzU1NjAtNDc0Ny00ZmIzLWE0YjctOTA5NWMwZDgzMmIxLnBuZz9YLUFtei1BbGdvcml0aG09QVdTNC1ITUFDLVNIQTI1NiZYLUFtei1DcmVkZW50aWFsPUFLSUFWQ09EWUxTQTUzUFFLNFpBJTJGMjAyNDEyMjclMkZ1cy1lYXN0LTElMkZzMyUyRmF3czRfcmVxdWVzdCZYLUFtei1EYXRlPTIwMjQxMjI3VDEyMjQwNFomWC1BbXotRXhwaXJlcz0zMDAmWC1BbXotU2lnbmF0dXJlPWM5OTVhYjhjZmM3ODdlNzQ5NzU3YTMwYTM3ZjExNjM4MzMwNzEzZDJlMzk2N2QwNGIwYjU1ZjFmMDdlOWI5ZmMmWC1BbXotU2lnbmVkSGVhZGVycz1ob3N0In0.17qSLncRJKWymw0TkoSeddtNT1pPuAGme_J4EnuTc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292" y="3646931"/>
            <a:ext cx="2373131" cy="2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Текст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191032" y="3113943"/>
            <a:ext cx="4183650" cy="513023"/>
          </a:xfrm>
        </p:spPr>
        <p:txBody>
          <a:bodyPr rtlCol="0"/>
          <a:lstStyle/>
          <a:p>
            <a:pPr algn="ctr" rtl="0"/>
            <a:r>
              <a:rPr lang="ru-RU" sz="1400" dirty="0" smtClean="0"/>
              <a:t>Процент корректных и некорректных предсказаний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ru-RU" dirty="0" smtClean="0"/>
              <a:t>Выводы по исследованию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3810182"/>
          </a:xfrm>
        </p:spPr>
        <p:txBody>
          <a:bodyPr rtlCol="0"/>
          <a:lstStyle/>
          <a:p>
            <a:pPr algn="just" rtl="0"/>
            <a:r>
              <a:rPr lang="ru-RU" dirty="0" smtClean="0">
                <a:solidFill>
                  <a:schemeClr val="bg1"/>
                </a:solidFill>
              </a:rPr>
              <a:t>1.Решение работоспособно</a:t>
            </a:r>
          </a:p>
          <a:p>
            <a:pPr algn="just" rtl="0"/>
            <a:r>
              <a:rPr lang="ru-RU" dirty="0">
                <a:solidFill>
                  <a:schemeClr val="bg1"/>
                </a:solidFill>
              </a:rPr>
              <a:t>2</a:t>
            </a:r>
            <a:r>
              <a:rPr lang="ru-RU" dirty="0" smtClean="0">
                <a:solidFill>
                  <a:schemeClr val="bg1"/>
                </a:solidFill>
              </a:rPr>
              <a:t>.Для увеличения точности и корректности предсказаний возможно  </a:t>
            </a:r>
            <a:r>
              <a:rPr lang="ru-RU" dirty="0" err="1" smtClean="0">
                <a:solidFill>
                  <a:schemeClr val="bg1"/>
                </a:solidFill>
              </a:rPr>
              <a:t>измение</a:t>
            </a:r>
            <a:r>
              <a:rPr lang="ru-RU" dirty="0" smtClean="0">
                <a:solidFill>
                  <a:schemeClr val="bg1"/>
                </a:solidFill>
              </a:rPr>
              <a:t>  параметров, обучение модели на полном </a:t>
            </a:r>
            <a:r>
              <a:rPr lang="ru-RU" dirty="0" err="1" smtClean="0">
                <a:solidFill>
                  <a:schemeClr val="bg1"/>
                </a:solidFill>
              </a:rPr>
              <a:t>датасете</a:t>
            </a:r>
            <a:endParaRPr lang="ru-RU" dirty="0" smtClean="0">
              <a:solidFill>
                <a:schemeClr val="bg1"/>
              </a:solidFill>
            </a:endParaRPr>
          </a:p>
          <a:p>
            <a:pPr algn="just" rtl="0"/>
            <a:r>
              <a:rPr lang="ru-RU" dirty="0" smtClean="0">
                <a:solidFill>
                  <a:schemeClr val="bg1"/>
                </a:solidFill>
              </a:rPr>
              <a:t>3.Возможно добавление других классов животных</a:t>
            </a:r>
          </a:p>
          <a:p>
            <a:pPr algn="just" rtl="0"/>
            <a:r>
              <a:rPr lang="ru-RU" dirty="0" smtClean="0">
                <a:solidFill>
                  <a:schemeClr val="bg1"/>
                </a:solidFill>
              </a:rPr>
              <a:t>4.Возможно дальнейшее развитие проекта в виде создания веб-приложения или чат-бота</a:t>
            </a:r>
          </a:p>
          <a:p>
            <a:pPr algn="just" rtl="0"/>
            <a:r>
              <a:rPr lang="ru-RU" dirty="0" smtClean="0">
                <a:solidFill>
                  <a:schemeClr val="bg1"/>
                </a:solidFill>
              </a:rPr>
              <a:t>5. Использование модели также возможно в бизнесе например для классификации и учета </a:t>
            </a:r>
            <a:r>
              <a:rPr lang="ru-RU" dirty="0" err="1" smtClean="0">
                <a:solidFill>
                  <a:schemeClr val="bg1"/>
                </a:solidFill>
              </a:rPr>
              <a:t>краснокнижных</a:t>
            </a:r>
            <a:r>
              <a:rPr lang="ru-RU" dirty="0" smtClean="0">
                <a:solidFill>
                  <a:schemeClr val="bg1"/>
                </a:solidFill>
              </a:rPr>
              <a:t> животных и т.д.</a:t>
            </a:r>
          </a:p>
          <a:p>
            <a:pPr algn="just" rtl="0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СПАСИБО!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Брагин Дмитрий</a:t>
            </a:r>
          </a:p>
          <a:p>
            <a:pPr rtl="0"/>
            <a:r>
              <a:rPr lang="ru-RU" dirty="0" err="1" smtClean="0"/>
              <a:t>Огарь</a:t>
            </a:r>
            <a:r>
              <a:rPr lang="ru-RU" dirty="0" smtClean="0"/>
              <a:t> Михаил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ru-RU"/>
              <a:t>Электронная почта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en-US" dirty="0" smtClean="0">
                <a:hlinkClick r:id="rId3"/>
              </a:rPr>
              <a:t>dimanb1982</a:t>
            </a:r>
            <a:r>
              <a:rPr lang="ru-RU" dirty="0" smtClean="0">
                <a:hlinkClick r:id="rId3"/>
              </a:rPr>
              <a:t>@</a:t>
            </a:r>
            <a:r>
              <a:rPr lang="en-US" dirty="0" err="1" smtClean="0">
                <a:hlinkClick r:id="rId3"/>
              </a:rPr>
              <a:t>gmail</a:t>
            </a:r>
            <a:r>
              <a:rPr lang="ru-RU" dirty="0" smtClean="0">
                <a:hlinkClick r:id="rId3"/>
              </a:rPr>
              <a:t>.</a:t>
            </a:r>
            <a:r>
              <a:rPr lang="ru-RU" dirty="0" err="1" smtClean="0">
                <a:hlinkClick r:id="rId3"/>
              </a:rPr>
              <a:t>com</a:t>
            </a:r>
            <a:endParaRPr lang="en-US" dirty="0" smtClean="0"/>
          </a:p>
          <a:p>
            <a:r>
              <a:rPr lang="en-US" dirty="0"/>
              <a:t> ogar.m.v@mail.ru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657_TF22977542" id="{BFD103F6-B756-4241-8A62-8A5DCCFC94F1}" vid="{BDB6EC45-ADC3-492A-B1CD-3D723C23B062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в стиле Исследование природы</Template>
  <TotalTime>0</TotalTime>
  <Words>255</Words>
  <Application>Microsoft Office PowerPoint</Application>
  <PresentationFormat>Широкоэкранный</PresentationFormat>
  <Paragraphs>44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Gill Sans MT</vt:lpstr>
      <vt:lpstr>Тема Office</vt:lpstr>
      <vt:lpstr>Классификация животных по фотографии</vt:lpstr>
      <vt:lpstr>Задача</vt:lpstr>
      <vt:lpstr>Описание исходного датасета</vt:lpstr>
      <vt:lpstr>Описание модели и результаты полученные в ходе обучения</vt:lpstr>
      <vt:lpstr>Выводы по исследованию:</vt:lpstr>
      <vt:lpstr>СПАСИБО!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2024-12-27T09:39:51Z</dcterms:created>
  <dcterms:modified xsi:type="dcterms:W3CDTF">2024-12-27T12:57:32Z</dcterms:modified>
</cp:coreProperties>
</file>